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</p:sldIdLst>
  <p:sldSz cy="5143500" cx="9144000"/>
  <p:notesSz cx="6858000" cy="9144000"/>
  <p:embeddedFontLst>
    <p:embeddedFont>
      <p:font typeface="Roboto Black"/>
      <p:bold r:id="rId29"/>
      <p:boldItalic r:id="rId30"/>
    </p:embeddedFont>
    <p:embeddedFont>
      <p:font typeface="Proxima Nova"/>
      <p:regular r:id="rId31"/>
      <p:bold r:id="rId32"/>
      <p:italic r:id="rId33"/>
      <p:boldItalic r:id="rId34"/>
    </p:embeddedFont>
    <p:embeddedFont>
      <p:font typeface="Roboto"/>
      <p:regular r:id="rId35"/>
      <p:bold r:id="rId36"/>
      <p:italic r:id="rId37"/>
      <p:boldItalic r:id="rId38"/>
    </p:embeddedFont>
    <p:embeddedFont>
      <p:font typeface="Alfa Slab One"/>
      <p:regular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Black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ProximaNova-regular.fntdata"/><Relationship Id="rId30" Type="http://schemas.openxmlformats.org/officeDocument/2006/relationships/font" Target="fonts/RobotoBlack-boldItalic.fntdata"/><Relationship Id="rId11" Type="http://schemas.openxmlformats.org/officeDocument/2006/relationships/slide" Target="slides/slide6.xml"/><Relationship Id="rId33" Type="http://schemas.openxmlformats.org/officeDocument/2006/relationships/font" Target="fonts/ProximaNova-italic.fntdata"/><Relationship Id="rId10" Type="http://schemas.openxmlformats.org/officeDocument/2006/relationships/slide" Target="slides/slide5.xml"/><Relationship Id="rId32" Type="http://schemas.openxmlformats.org/officeDocument/2006/relationships/font" Target="fonts/ProximaNova-bold.fntdata"/><Relationship Id="rId13" Type="http://schemas.openxmlformats.org/officeDocument/2006/relationships/slide" Target="slides/slide8.xml"/><Relationship Id="rId35" Type="http://schemas.openxmlformats.org/officeDocument/2006/relationships/font" Target="fonts/Roboto-regular.fntdata"/><Relationship Id="rId12" Type="http://schemas.openxmlformats.org/officeDocument/2006/relationships/slide" Target="slides/slide7.xml"/><Relationship Id="rId34" Type="http://schemas.openxmlformats.org/officeDocument/2006/relationships/font" Target="fonts/ProximaNova-boldItalic.fntdata"/><Relationship Id="rId15" Type="http://schemas.openxmlformats.org/officeDocument/2006/relationships/slide" Target="slides/slide10.xml"/><Relationship Id="rId37" Type="http://schemas.openxmlformats.org/officeDocument/2006/relationships/font" Target="fonts/Roboto-italic.fntdata"/><Relationship Id="rId14" Type="http://schemas.openxmlformats.org/officeDocument/2006/relationships/slide" Target="slides/slide9.xml"/><Relationship Id="rId36" Type="http://schemas.openxmlformats.org/officeDocument/2006/relationships/font" Target="fonts/Roboto-bold.fntdata"/><Relationship Id="rId17" Type="http://schemas.openxmlformats.org/officeDocument/2006/relationships/slide" Target="slides/slide12.xml"/><Relationship Id="rId39" Type="http://schemas.openxmlformats.org/officeDocument/2006/relationships/font" Target="fonts/AlfaSlabOne-regular.fntdata"/><Relationship Id="rId16" Type="http://schemas.openxmlformats.org/officeDocument/2006/relationships/slide" Target="slides/slide11.xml"/><Relationship Id="rId38" Type="http://schemas.openxmlformats.org/officeDocument/2006/relationships/font" Target="fonts/Roboto-bold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cf3cb7ee6a_0_5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2cf3cb7ee6a_0_5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ce86b7b236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2ce86b7b236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ce86b7b236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ce86b7b236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ceda829666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2ceda829666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ceda829666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2ceda829666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ceda829666_1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2ceda829666_1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ceda829666_1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2ceda829666_1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2ce86b7b236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2ce86b7b236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ce86b7b236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2ce86b7b236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cf3cb7ee6a_0_5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2cf3cb7ee6a_0_5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ce86b7b23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2ce86b7b23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ceda829666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2ceda829666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ceda829666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ceda829666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ce86b7b236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ce86b7b236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ce86b7b236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2ce86b7b236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ce86b7b236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ce86b7b236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ce86b7b236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ce86b7b236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cf3cb7ee6a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2cf3cb7ee6a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ce86b7b236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2ce86b7b236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ceda829666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2ceda829666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ce86b7b236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2ce86b7b236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ce86b7b236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2ce86b7b236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4278300" y="2751163"/>
            <a:ext cx="587400" cy="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14" name="Google Shape;14;p2"/>
          <p:cNvPicPr preferRelativeResize="0"/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1158750" y="957903"/>
            <a:ext cx="6455325" cy="322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1"/>
          <p:cNvSpPr txBox="1"/>
          <p:nvPr>
            <p:ph hasCustomPrompt="1" type="title"/>
          </p:nvPr>
        </p:nvSpPr>
        <p:spPr>
          <a:xfrm>
            <a:off x="311700" y="1167925"/>
            <a:ext cx="8520600" cy="198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9" name="Google Shape;49;p11"/>
          <p:cNvSpPr txBox="1"/>
          <p:nvPr>
            <p:ph idx="1" type="body"/>
          </p:nvPr>
        </p:nvSpPr>
        <p:spPr>
          <a:xfrm>
            <a:off x="311700" y="32242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0" name="Google Shape;5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311700" y="2480550"/>
            <a:ext cx="8114400" cy="244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4" name="Google Shape;24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9" name="Google Shape;29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" name="Google Shape;32;p7"/>
          <p:cNvSpPr txBox="1"/>
          <p:nvPr>
            <p:ph idx="1" type="body"/>
          </p:nvPr>
        </p:nvSpPr>
        <p:spPr>
          <a:xfrm>
            <a:off x="311700" y="1490875"/>
            <a:ext cx="2808000" cy="30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 txBox="1"/>
          <p:nvPr>
            <p:ph type="title"/>
          </p:nvPr>
        </p:nvSpPr>
        <p:spPr>
          <a:xfrm>
            <a:off x="490250" y="526350"/>
            <a:ext cx="5683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572000" y="10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9" name="Google Shape;39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0" name="Google Shape;40;p9"/>
          <p:cNvSpPr txBox="1"/>
          <p:nvPr>
            <p:ph type="title"/>
          </p:nvPr>
        </p:nvSpPr>
        <p:spPr>
          <a:xfrm>
            <a:off x="265500" y="1375599"/>
            <a:ext cx="4045200" cy="155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41" name="Google Shape;41;p9"/>
          <p:cNvSpPr txBox="1"/>
          <p:nvPr>
            <p:ph idx="1" type="subTitle"/>
          </p:nvPr>
        </p:nvSpPr>
        <p:spPr>
          <a:xfrm>
            <a:off x="265500" y="2981125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2" name="Google Shape;42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0"/>
          <p:cNvSpPr txBox="1"/>
          <p:nvPr>
            <p:ph idx="1" type="body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lfa Slab One"/>
              <a:buNone/>
              <a:defRPr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</a:lstStyle>
          <a:p/>
        </p:txBody>
      </p:sp>
      <p:sp>
        <p:nvSpPr>
          <p:cNvPr id="46" name="Google Shape;46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ameday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roxima Nova"/>
              <a:buChar char="●"/>
              <a:defRPr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public.tableau.com/app/profile/antonio.terr.n.carrasco/viz/NBA_Project_EDA/Dashboard1?publish=yes" TargetMode="External"/><Relationship Id="rId4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Relationship Id="rId4" Type="http://schemas.openxmlformats.org/officeDocument/2006/relationships/image" Target="../media/image24.png"/><Relationship Id="rId5" Type="http://schemas.openxmlformats.org/officeDocument/2006/relationships/image" Target="../media/image2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gif"/><Relationship Id="rId4" Type="http://schemas.openxmlformats.org/officeDocument/2006/relationships/image" Target="../media/image19.gif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Relationship Id="rId4" Type="http://schemas.openxmlformats.org/officeDocument/2006/relationships/image" Target="../media/image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9.png"/><Relationship Id="rId4" Type="http://schemas.openxmlformats.org/officeDocument/2006/relationships/image" Target="../media/image31.png"/><Relationship Id="rId5" Type="http://schemas.openxmlformats.org/officeDocument/2006/relationships/image" Target="../media/image3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png"/><Relationship Id="rId4" Type="http://schemas.openxmlformats.org/officeDocument/2006/relationships/image" Target="../media/image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5.png"/><Relationship Id="rId4" Type="http://schemas.openxmlformats.org/officeDocument/2006/relationships/image" Target="../media/image3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7.png"/><Relationship Id="rId4" Type="http://schemas.openxmlformats.org/officeDocument/2006/relationships/image" Target="../media/image26.png"/><Relationship Id="rId5" Type="http://schemas.openxmlformats.org/officeDocument/2006/relationships/image" Target="../media/image3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3.png"/><Relationship Id="rId4" Type="http://schemas.openxmlformats.org/officeDocument/2006/relationships/image" Target="../media/image2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Relationship Id="rId4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1.png"/><Relationship Id="rId4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3"/>
          <p:cNvSpPr txBox="1"/>
          <p:nvPr>
            <p:ph type="ctrTitle"/>
          </p:nvPr>
        </p:nvSpPr>
        <p:spPr>
          <a:xfrm rot="242">
            <a:off x="311748" y="744408"/>
            <a:ext cx="8532000" cy="2067000"/>
          </a:xfrm>
          <a:prstGeom prst="rect">
            <a:avLst/>
          </a:prstGeom>
          <a:effectLst>
            <a:outerShdw blurRad="114300" rotWithShape="0" algn="bl" dir="12900000" dist="247650">
              <a:srgbClr val="000000">
                <a:alpha val="9000"/>
              </a:srgbClr>
            </a:outerShdw>
          </a:effectLst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">
                <a:latin typeface="Roboto Black"/>
                <a:ea typeface="Roboto Black"/>
                <a:cs typeface="Roboto Black"/>
                <a:sym typeface="Roboto Black"/>
              </a:rPr>
              <a:t>NBA PREDICT</a:t>
            </a:r>
            <a:endParaRPr i="1">
              <a:latin typeface="Roboto Black"/>
              <a:ea typeface="Roboto Black"/>
              <a:cs typeface="Roboto Black"/>
              <a:sym typeface="Roboto Black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ORtg (Rating Ofensivo):</a:t>
            </a:r>
            <a:endParaRPr b="1" sz="1200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200"/>
              <a:buFont typeface="Roboto"/>
              <a:buChar char="-"/>
            </a:pPr>
            <a:r>
              <a:rPr lang="es" sz="1200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El ORtg es una métrica que evalúa la eficiencia ofensiva de un jugador o equipo, representando la cantidad de puntos anotados por 100 posesiones.</a:t>
            </a:r>
            <a:endParaRPr sz="1200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solidFill>
                  <a:srgbClr val="0D0D0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eFG% (Porcentaje de Tiros de Campo Efectivo):</a:t>
            </a:r>
            <a:endParaRPr b="1" sz="1200">
              <a:solidFill>
                <a:srgbClr val="0D0D0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1200"/>
              </a:spcBef>
              <a:spcAft>
                <a:spcPts val="0"/>
              </a:spcAft>
              <a:buClr>
                <a:srgbClr val="0D0D0D"/>
              </a:buClr>
              <a:buSzPts val="1200"/>
              <a:buFont typeface="Roboto"/>
              <a:buChar char="-"/>
            </a:pPr>
            <a:r>
              <a:rPr lang="es" sz="1200">
                <a:solidFill>
                  <a:srgbClr val="0D0D0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Este estadístico ajusta la precisión de los tiros de campo para tener en cuenta el valor adicional de los tiros de tres puntos.</a:t>
            </a:r>
            <a:endParaRPr sz="1200">
              <a:solidFill>
                <a:srgbClr val="0D0D0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D0D0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solidFill>
                  <a:srgbClr val="0D0D0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+/- (Plus-Minus):</a:t>
            </a:r>
            <a:endParaRPr b="1" sz="1200">
              <a:solidFill>
                <a:srgbClr val="0D0D0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1200"/>
              </a:spcBef>
              <a:spcAft>
                <a:spcPts val="0"/>
              </a:spcAft>
              <a:buClr>
                <a:srgbClr val="0D0D0D"/>
              </a:buClr>
              <a:buSzPts val="1200"/>
              <a:buFont typeface="Roboto"/>
              <a:buChar char="-"/>
            </a:pPr>
            <a:r>
              <a:rPr lang="es" sz="1200">
                <a:solidFill>
                  <a:srgbClr val="0D0D0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Es la diferencia entre los puntos anotados por el equipo mientras un jugador está en la cancha y los puntos permitidos por el equipo mientras el mismo jugador está en la cancha.</a:t>
            </a:r>
            <a:endParaRPr sz="1200">
              <a:solidFill>
                <a:srgbClr val="0D0D0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1" name="Google Shape;12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12375" y="3666125"/>
            <a:ext cx="2626425" cy="1477375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220">
                <a:latin typeface="Roboto Black"/>
                <a:ea typeface="Roboto Black"/>
                <a:cs typeface="Roboto Black"/>
                <a:sym typeface="Roboto Black"/>
              </a:rPr>
              <a:t>DEFINICIÓN DE VARIABLES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3"/>
          <p:cNvSpPr txBox="1"/>
          <p:nvPr>
            <p:ph type="title"/>
          </p:nvPr>
        </p:nvSpPr>
        <p:spPr>
          <a:xfrm>
            <a:off x="178000" y="369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220">
                <a:latin typeface="Roboto Black"/>
                <a:ea typeface="Roboto Black"/>
                <a:cs typeface="Roboto Black"/>
                <a:sym typeface="Roboto Black"/>
              </a:rPr>
              <a:t>                                                        EDA</a:t>
            </a:r>
            <a:endParaRPr sz="2220"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128" name="Google Shape;128;p23"/>
          <p:cNvSpPr txBox="1"/>
          <p:nvPr>
            <p:ph idx="1" type="body"/>
          </p:nvPr>
        </p:nvSpPr>
        <p:spPr>
          <a:xfrm>
            <a:off x="2151950" y="3914725"/>
            <a:ext cx="19245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 sz="12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/>
              </a:rPr>
              <a:t>EDA Dashboard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9" name="Google Shape;129;p23"/>
          <p:cNvSpPr txBox="1"/>
          <p:nvPr/>
        </p:nvSpPr>
        <p:spPr>
          <a:xfrm>
            <a:off x="1053700" y="1151175"/>
            <a:ext cx="5765100" cy="23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30" name="Google Shape;130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950" y="791650"/>
            <a:ext cx="8379200" cy="297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 sz="2220">
                <a:latin typeface="Roboto Black"/>
                <a:ea typeface="Roboto Black"/>
                <a:cs typeface="Roboto Black"/>
                <a:sym typeface="Roboto Black"/>
              </a:rPr>
              <a:t>PCA </a:t>
            </a:r>
            <a:endParaRPr sz="2220"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136" name="Google Shape;136;p24"/>
          <p:cNvSpPr txBox="1"/>
          <p:nvPr>
            <p:ph idx="1" type="body"/>
          </p:nvPr>
        </p:nvSpPr>
        <p:spPr>
          <a:xfrm>
            <a:off x="237600" y="838625"/>
            <a:ext cx="9090900" cy="384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 DIMENSIONES ENCONTRADAS</a:t>
            </a:r>
            <a:endParaRPr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Font typeface="Times New Roman"/>
              <a:buChar char="-"/>
            </a:pPr>
            <a:r>
              <a:rPr lang="es" u="sng">
                <a:latin typeface="Times New Roman"/>
                <a:ea typeface="Times New Roman"/>
                <a:cs typeface="Times New Roman"/>
                <a:sym typeface="Times New Roman"/>
              </a:rPr>
              <a:t>Dimensión 1</a:t>
            </a: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 → Juego Ofensivo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s" sz="1600">
                <a:latin typeface="Times New Roman"/>
                <a:ea typeface="Times New Roman"/>
                <a:cs typeface="Times New Roman"/>
                <a:sym typeface="Times New Roman"/>
              </a:rPr>
              <a:t>(Cluster 2)</a:t>
            </a:r>
            <a:endParaRPr b="1"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Font typeface="Times New Roman"/>
              <a:buChar char="-"/>
            </a:pPr>
            <a:r>
              <a:rPr lang="es" u="sng">
                <a:latin typeface="Times New Roman"/>
                <a:ea typeface="Times New Roman"/>
                <a:cs typeface="Times New Roman"/>
                <a:sym typeface="Times New Roman"/>
              </a:rPr>
              <a:t>Dimensión 2</a:t>
            </a: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 → Juego Interior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s" sz="1600">
                <a:latin typeface="Times New Roman"/>
                <a:ea typeface="Times New Roman"/>
                <a:cs typeface="Times New Roman"/>
                <a:sym typeface="Times New Roman"/>
              </a:rPr>
              <a:t>(Cluster 1)</a:t>
            </a:r>
            <a:endParaRPr b="1"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Font typeface="Times New Roman"/>
              <a:buChar char="-"/>
            </a:pPr>
            <a:r>
              <a:rPr lang="es" u="sng">
                <a:latin typeface="Times New Roman"/>
                <a:ea typeface="Times New Roman"/>
                <a:cs typeface="Times New Roman"/>
                <a:sym typeface="Times New Roman"/>
              </a:rPr>
              <a:t>Dimensión 3</a:t>
            </a: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 → Juego en Equipo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s" sz="1600">
                <a:latin typeface="Times New Roman"/>
                <a:ea typeface="Times New Roman"/>
                <a:cs typeface="Times New Roman"/>
                <a:sym typeface="Times New Roman"/>
              </a:rPr>
              <a:t>(Cluster 0)</a:t>
            </a:r>
            <a:endParaRPr b="1" sz="1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37" name="Google Shape;137;p24"/>
          <p:cNvPicPr preferRelativeResize="0"/>
          <p:nvPr/>
        </p:nvPicPr>
        <p:blipFill>
          <a:blip r:embed="rId3">
            <a:alphaModFix amt="60000"/>
          </a:blip>
          <a:stretch>
            <a:fillRect/>
          </a:stretch>
        </p:blipFill>
        <p:spPr>
          <a:xfrm>
            <a:off x="4341400" y="1264275"/>
            <a:ext cx="4670438" cy="3416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9549"/>
              <a:buFont typeface="Arial"/>
              <a:buNone/>
            </a:pPr>
            <a:r>
              <a:rPr lang="es" sz="2220">
                <a:latin typeface="Roboto Black"/>
                <a:ea typeface="Roboto Black"/>
                <a:cs typeface="Roboto Black"/>
                <a:sym typeface="Roboto Black"/>
              </a:rPr>
              <a:t>BÚSQUEDA DE MODELO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3" name="Google Shape;14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9350" y="1833725"/>
            <a:ext cx="1775850" cy="177585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5"/>
          <p:cNvSpPr txBox="1"/>
          <p:nvPr/>
        </p:nvSpPr>
        <p:spPr>
          <a:xfrm>
            <a:off x="461550" y="3774725"/>
            <a:ext cx="2802000" cy="2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Regresión Logística</a:t>
            </a:r>
            <a:endParaRPr b="1" sz="18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5" name="Google Shape;145;p25"/>
          <p:cNvSpPr txBox="1"/>
          <p:nvPr/>
        </p:nvSpPr>
        <p:spPr>
          <a:xfrm>
            <a:off x="6463650" y="3758225"/>
            <a:ext cx="2019000" cy="2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Random Forest</a:t>
            </a:r>
            <a:endParaRPr b="1" sz="18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6" name="Google Shape;146;p25"/>
          <p:cNvSpPr txBox="1"/>
          <p:nvPr/>
        </p:nvSpPr>
        <p:spPr>
          <a:xfrm>
            <a:off x="3526050" y="3734975"/>
            <a:ext cx="2091900" cy="29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Gaussian Bayes</a:t>
            </a:r>
            <a:endParaRPr b="1" sz="18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47" name="Google Shape;147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34750" y="721575"/>
            <a:ext cx="5267725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00275" y="1248749"/>
            <a:ext cx="2945775" cy="2888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1700" y="988900"/>
            <a:ext cx="3619725" cy="280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575" y="992200"/>
            <a:ext cx="4241674" cy="2807150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6"/>
          <p:cNvSpPr txBox="1"/>
          <p:nvPr/>
        </p:nvSpPr>
        <p:spPr>
          <a:xfrm>
            <a:off x="1182413" y="3986350"/>
            <a:ext cx="2802000" cy="2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Neural Network</a:t>
            </a:r>
            <a:endParaRPr b="1" sz="18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6" name="Google Shape;156;p26"/>
          <p:cNvSpPr txBox="1"/>
          <p:nvPr/>
        </p:nvSpPr>
        <p:spPr>
          <a:xfrm>
            <a:off x="5470563" y="3986350"/>
            <a:ext cx="2802000" cy="2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Boosting</a:t>
            </a:r>
            <a:endParaRPr b="1" sz="18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220">
                <a:latin typeface="Roboto Black"/>
                <a:ea typeface="Roboto Black"/>
                <a:cs typeface="Roboto Black"/>
                <a:sym typeface="Roboto Black"/>
              </a:rPr>
              <a:t>PARÁMETROS</a:t>
            </a:r>
            <a:r>
              <a:rPr lang="es" sz="2220">
                <a:latin typeface="Roboto Black"/>
                <a:ea typeface="Roboto Black"/>
                <a:cs typeface="Roboto Black"/>
                <a:sym typeface="Roboto Black"/>
              </a:rPr>
              <a:t> DEL MODELO</a:t>
            </a:r>
            <a:endParaRPr sz="2220">
              <a:latin typeface="Roboto Black"/>
              <a:ea typeface="Roboto Black"/>
              <a:cs typeface="Roboto Black"/>
              <a:sym typeface="Roboto Black"/>
            </a:endParaRPr>
          </a:p>
        </p:txBody>
      </p:sp>
      <p:pic>
        <p:nvPicPr>
          <p:cNvPr id="162" name="Google Shape;16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1675" y="1177725"/>
            <a:ext cx="7540650" cy="139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97075" y="2615525"/>
            <a:ext cx="6656151" cy="226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220">
                <a:latin typeface="Roboto Black"/>
                <a:ea typeface="Roboto Black"/>
                <a:cs typeface="Roboto Black"/>
                <a:sym typeface="Roboto Black"/>
              </a:rPr>
              <a:t>MÉTRICAS</a:t>
            </a:r>
            <a:r>
              <a:rPr lang="es" sz="2220">
                <a:latin typeface="Roboto Black"/>
                <a:ea typeface="Roboto Black"/>
                <a:cs typeface="Roboto Black"/>
                <a:sym typeface="Roboto Black"/>
              </a:rPr>
              <a:t> DEL MODELO</a:t>
            </a:r>
            <a:endParaRPr sz="2220">
              <a:latin typeface="Roboto Black"/>
              <a:ea typeface="Roboto Black"/>
              <a:cs typeface="Roboto Black"/>
              <a:sym typeface="Roboto Black"/>
            </a:endParaRPr>
          </a:p>
        </p:txBody>
      </p:sp>
      <p:pic>
        <p:nvPicPr>
          <p:cNvPr id="169" name="Google Shape;16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1066650"/>
            <a:ext cx="8686800" cy="3305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220">
                <a:latin typeface="Roboto Black"/>
                <a:ea typeface="Roboto Black"/>
                <a:cs typeface="Roboto Black"/>
                <a:sym typeface="Roboto Black"/>
              </a:rPr>
              <a:t>RENDIMIENTO DEL MODELO</a:t>
            </a:r>
            <a:endParaRPr sz="2220"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175" name="Google Shape;175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457200" lvl="0" marL="22860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22860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Accuracy Modelo Final:</a:t>
            </a:r>
            <a:r>
              <a:rPr b="1" lang="es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lang="es" sz="2000">
                <a:latin typeface="Times New Roman"/>
                <a:ea typeface="Times New Roman"/>
                <a:cs typeface="Times New Roman"/>
                <a:sym typeface="Times New Roman"/>
              </a:rPr>
              <a:t>0.7</a:t>
            </a:r>
            <a:endParaRPr b="1"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76" name="Google Shape;17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62925" y="2038875"/>
            <a:ext cx="3018149" cy="3018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RENDIMIENTO DEL MODELO POR EQUIPOS</a:t>
            </a:r>
            <a:endParaRPr/>
          </a:p>
        </p:txBody>
      </p:sp>
      <p:sp>
        <p:nvSpPr>
          <p:cNvPr id="182" name="Google Shape;182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83" name="Google Shape;183;p30"/>
          <p:cNvPicPr preferRelativeResize="0"/>
          <p:nvPr/>
        </p:nvPicPr>
        <p:blipFill>
          <a:blip r:embed="rId3">
            <a:alphaModFix amt="7000"/>
          </a:blip>
          <a:stretch>
            <a:fillRect/>
          </a:stretch>
        </p:blipFill>
        <p:spPr>
          <a:xfrm>
            <a:off x="4723850" y="307638"/>
            <a:ext cx="4762500" cy="476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3946"/>
            <a:ext cx="9144000" cy="50956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30"/>
          <p:cNvPicPr preferRelativeResize="0"/>
          <p:nvPr/>
        </p:nvPicPr>
        <p:blipFill>
          <a:blip r:embed="rId5">
            <a:alphaModFix amt="10000"/>
          </a:blip>
          <a:stretch>
            <a:fillRect/>
          </a:stretch>
        </p:blipFill>
        <p:spPr>
          <a:xfrm>
            <a:off x="4817050" y="224100"/>
            <a:ext cx="4762500" cy="476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220">
                <a:latin typeface="Roboto Black"/>
                <a:ea typeface="Roboto Black"/>
                <a:cs typeface="Roboto Black"/>
                <a:sym typeface="Roboto Black"/>
              </a:rPr>
              <a:t>DEFINICIÓN DE VARIABLES</a:t>
            </a:r>
            <a:endParaRPr sz="2220"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191" name="Google Shape;191;p31"/>
          <p:cNvSpPr txBox="1"/>
          <p:nvPr>
            <p:ph idx="1" type="body"/>
          </p:nvPr>
        </p:nvSpPr>
        <p:spPr>
          <a:xfrm>
            <a:off x="311700" y="1152475"/>
            <a:ext cx="8242200" cy="18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-293370" lvl="0" marL="457200" rtl="0" algn="l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ct val="100000"/>
              <a:buFont typeface="Roboto"/>
              <a:buChar char="●"/>
            </a:pPr>
            <a:r>
              <a:rPr lang="es" sz="1200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Plus Minus</a:t>
            </a:r>
            <a:endParaRPr sz="1200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293370" lvl="0" marL="457200" rtl="0" algn="l">
              <a:spcBef>
                <a:spcPts val="1200"/>
              </a:spcBef>
              <a:spcAft>
                <a:spcPts val="0"/>
              </a:spcAft>
              <a:buClr>
                <a:srgbClr val="0D0D0D"/>
              </a:buClr>
              <a:buSzPct val="100000"/>
              <a:buFont typeface="Roboto"/>
              <a:buChar char="●"/>
            </a:pPr>
            <a:r>
              <a:rPr lang="es" sz="1200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True Shooting % </a:t>
            </a:r>
            <a:endParaRPr sz="1200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293370" lvl="0" marL="457200" rtl="0" algn="l">
              <a:spcBef>
                <a:spcPts val="1200"/>
              </a:spcBef>
              <a:spcAft>
                <a:spcPts val="0"/>
              </a:spcAft>
              <a:buClr>
                <a:srgbClr val="0D0D0D"/>
              </a:buClr>
              <a:buSzPct val="100000"/>
              <a:buFont typeface="Roboto"/>
              <a:buChar char="●"/>
            </a:pPr>
            <a:r>
              <a:rPr lang="es" sz="1200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TM_3P</a:t>
            </a:r>
            <a:endParaRPr sz="1200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92" name="Google Shape;19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47625" y="2571750"/>
            <a:ext cx="2084674" cy="2184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title"/>
          </p:nvPr>
        </p:nvSpPr>
        <p:spPr>
          <a:xfrm>
            <a:off x="137000" y="4380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 sz="2220">
                <a:latin typeface="Roboto Black"/>
                <a:ea typeface="Roboto Black"/>
                <a:cs typeface="Roboto Black"/>
                <a:sym typeface="Roboto Black"/>
              </a:rPr>
              <a:t>MOTIVACIÓN DEL PROYECTO</a:t>
            </a:r>
            <a:endParaRPr sz="2220">
              <a:latin typeface="Roboto Black"/>
              <a:ea typeface="Roboto Black"/>
              <a:cs typeface="Roboto Black"/>
              <a:sym typeface="Roboto Black"/>
            </a:endParaRPr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6725" y="1573675"/>
            <a:ext cx="3656151" cy="2684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7750" y="1573675"/>
            <a:ext cx="4394475" cy="2654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99" name="Google Shape;19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650" y="0"/>
            <a:ext cx="9111350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06" name="Google Shape;20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577" y="0"/>
            <a:ext cx="9064846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34"/>
          <p:cNvPicPr preferRelativeResize="0"/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34950" y="1152478"/>
            <a:ext cx="4457700" cy="312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34"/>
          <p:cNvPicPr preferRelativeResize="0"/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4571999" y="1128363"/>
            <a:ext cx="4457699" cy="3173375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34"/>
          <p:cNvSpPr txBox="1"/>
          <p:nvPr/>
        </p:nvSpPr>
        <p:spPr>
          <a:xfrm>
            <a:off x="398400" y="122900"/>
            <a:ext cx="8493300" cy="7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220">
                <a:solidFill>
                  <a:schemeClr val="accent3"/>
                </a:solidFill>
                <a:latin typeface="Roboto Black"/>
                <a:ea typeface="Roboto Black"/>
                <a:cs typeface="Roboto Black"/>
                <a:sym typeface="Roboto Black"/>
              </a:rPr>
              <a:t>CLUSTERIZACIÓN</a:t>
            </a:r>
            <a:r>
              <a:rPr lang="es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endParaRPr sz="18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5"/>
          <p:cNvSpPr txBox="1"/>
          <p:nvPr>
            <p:ph type="title"/>
          </p:nvPr>
        </p:nvSpPr>
        <p:spPr>
          <a:xfrm>
            <a:off x="34665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s" sz="2320">
                <a:latin typeface="Times New Roman"/>
                <a:ea typeface="Times New Roman"/>
                <a:cs typeface="Times New Roman"/>
                <a:sym typeface="Times New Roman"/>
              </a:rPr>
              <a:t>CONCLUSIONES FINALES</a:t>
            </a:r>
            <a:endParaRPr b="1" sz="232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19" name="Google Shape;21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442575" y="969750"/>
            <a:ext cx="3204000" cy="320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572700"/>
            <a:ext cx="9144000" cy="4218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517500"/>
            <a:ext cx="9144000" cy="4625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 sz="2220">
                <a:latin typeface="Roboto Black"/>
                <a:ea typeface="Roboto Black"/>
                <a:cs typeface="Roboto Black"/>
                <a:sym typeface="Roboto Black"/>
              </a:rPr>
              <a:t>FUENTES DE DATOS</a:t>
            </a:r>
            <a:endParaRPr sz="2220">
              <a:latin typeface="Roboto Black"/>
              <a:ea typeface="Roboto Black"/>
              <a:cs typeface="Roboto Black"/>
              <a:sym typeface="Roboto Black"/>
            </a:endParaRPr>
          </a:p>
        </p:txBody>
      </p:sp>
      <p:pic>
        <p:nvPicPr>
          <p:cNvPr id="70" name="Google Shape;7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5850" y="577913"/>
            <a:ext cx="4238150" cy="423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9375" y="592463"/>
            <a:ext cx="4209075" cy="4209075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5"/>
          <p:cNvSpPr txBox="1"/>
          <p:nvPr/>
        </p:nvSpPr>
        <p:spPr>
          <a:xfrm>
            <a:off x="436563" y="3660625"/>
            <a:ext cx="3794700" cy="7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BASKETBALL </a:t>
            </a:r>
            <a:endParaRPr sz="18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REFERENCE</a:t>
            </a:r>
            <a:endParaRPr sz="18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3" name="Google Shape;73;p15"/>
          <p:cNvSpPr txBox="1"/>
          <p:nvPr/>
        </p:nvSpPr>
        <p:spPr>
          <a:xfrm>
            <a:off x="5127575" y="3660625"/>
            <a:ext cx="3794700" cy="7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STATHEAD</a:t>
            </a:r>
            <a:endParaRPr sz="18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BASKETBALL </a:t>
            </a:r>
            <a:endParaRPr sz="18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16"/>
          <p:cNvPicPr preferRelativeResize="0"/>
          <p:nvPr/>
        </p:nvPicPr>
        <p:blipFill>
          <a:blip r:embed="rId3">
            <a:alphaModFix amt="60000"/>
          </a:blip>
          <a:stretch>
            <a:fillRect/>
          </a:stretch>
        </p:blipFill>
        <p:spPr>
          <a:xfrm>
            <a:off x="448725" y="2009575"/>
            <a:ext cx="3373950" cy="2058775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6"/>
          <p:cNvSpPr txBox="1"/>
          <p:nvPr/>
        </p:nvSpPr>
        <p:spPr>
          <a:xfrm>
            <a:off x="1439625" y="454250"/>
            <a:ext cx="6681000" cy="64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Arial"/>
              <a:buNone/>
            </a:pPr>
            <a:r>
              <a:rPr lang="es" sz="2220">
                <a:solidFill>
                  <a:schemeClr val="accent3"/>
                </a:solidFill>
                <a:latin typeface="Roboto Black"/>
                <a:ea typeface="Roboto Black"/>
                <a:cs typeface="Roboto Black"/>
                <a:sym typeface="Roboto Black"/>
              </a:rPr>
              <a:t>BASE DE DATOS EN CLOUD</a:t>
            </a:r>
            <a:endParaRPr sz="2220">
              <a:solidFill>
                <a:schemeClr val="accent3"/>
              </a:solidFill>
              <a:latin typeface="Roboto Black"/>
              <a:ea typeface="Roboto Black"/>
              <a:cs typeface="Roboto Black"/>
              <a:sym typeface="Roboto Black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Arial"/>
              <a:buNone/>
            </a:pPr>
            <a:r>
              <a:rPr lang="es" sz="2220">
                <a:solidFill>
                  <a:schemeClr val="accent3"/>
                </a:solidFill>
                <a:latin typeface="Roboto Black"/>
                <a:ea typeface="Roboto Black"/>
                <a:cs typeface="Roboto Black"/>
                <a:sym typeface="Roboto Black"/>
              </a:rPr>
              <a:t>AWS</a:t>
            </a:r>
            <a:endParaRPr b="1" sz="2200">
              <a:solidFill>
                <a:schemeClr val="accent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80" name="Google Shape;8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67250" y="2026125"/>
            <a:ext cx="2058774" cy="2058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7"/>
          <p:cNvPicPr preferRelativeResize="0"/>
          <p:nvPr/>
        </p:nvPicPr>
        <p:blipFill>
          <a:blip r:embed="rId3">
            <a:alphaModFix amt="60000"/>
          </a:blip>
          <a:stretch>
            <a:fillRect/>
          </a:stretch>
        </p:blipFill>
        <p:spPr>
          <a:xfrm>
            <a:off x="1705663" y="1046200"/>
            <a:ext cx="5732675" cy="4097301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7"/>
          <p:cNvSpPr txBox="1"/>
          <p:nvPr/>
        </p:nvSpPr>
        <p:spPr>
          <a:xfrm>
            <a:off x="1231500" y="328450"/>
            <a:ext cx="6681000" cy="64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220">
                <a:solidFill>
                  <a:schemeClr val="accent3"/>
                </a:solidFill>
                <a:latin typeface="Roboto Black"/>
                <a:ea typeface="Roboto Black"/>
                <a:cs typeface="Roboto Black"/>
                <a:sym typeface="Roboto Black"/>
              </a:rPr>
              <a:t>BASE DE DATOS EN CLOUD</a:t>
            </a:r>
            <a:endParaRPr sz="2220">
              <a:solidFill>
                <a:schemeClr val="accent3"/>
              </a:solidFill>
              <a:latin typeface="Roboto Black"/>
              <a:ea typeface="Roboto Black"/>
              <a:cs typeface="Roboto Black"/>
              <a:sym typeface="Roboto Black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220">
                <a:solidFill>
                  <a:schemeClr val="accent3"/>
                </a:solidFill>
                <a:latin typeface="Roboto Black"/>
                <a:ea typeface="Roboto Black"/>
                <a:cs typeface="Roboto Black"/>
                <a:sym typeface="Roboto Black"/>
              </a:rPr>
              <a:t>AWS</a:t>
            </a:r>
            <a:endParaRPr b="1" sz="2200">
              <a:solidFill>
                <a:schemeClr val="accent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t/>
            </a:r>
            <a:endParaRPr/>
          </a:p>
        </p:txBody>
      </p:sp>
      <p:pic>
        <p:nvPicPr>
          <p:cNvPr id="92" name="Google Shape;9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08575" y="1341775"/>
            <a:ext cx="4635425" cy="3801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341775"/>
            <a:ext cx="4508575" cy="3801725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8"/>
          <p:cNvSpPr txBox="1"/>
          <p:nvPr/>
        </p:nvSpPr>
        <p:spPr>
          <a:xfrm>
            <a:off x="440788" y="753425"/>
            <a:ext cx="3627000" cy="4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TEAM STATS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5" name="Google Shape;95;p18"/>
          <p:cNvSpPr txBox="1"/>
          <p:nvPr/>
        </p:nvSpPr>
        <p:spPr>
          <a:xfrm>
            <a:off x="5012775" y="753425"/>
            <a:ext cx="3627000" cy="4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PLAYERS</a:t>
            </a:r>
            <a:r>
              <a:rPr lang="e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STATS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6" name="Google Shape;96;p18"/>
          <p:cNvSpPr txBox="1"/>
          <p:nvPr/>
        </p:nvSpPr>
        <p:spPr>
          <a:xfrm>
            <a:off x="3186750" y="27975"/>
            <a:ext cx="2473800" cy="6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220">
                <a:solidFill>
                  <a:schemeClr val="accent3"/>
                </a:solidFill>
                <a:latin typeface="Roboto Black"/>
                <a:ea typeface="Roboto Black"/>
                <a:cs typeface="Roboto Black"/>
                <a:sym typeface="Roboto Black"/>
              </a:rPr>
              <a:t>DATOS BRUTOS</a:t>
            </a:r>
            <a:endParaRPr b="1" sz="2200">
              <a:solidFill>
                <a:schemeClr val="accent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9"/>
          <p:cNvSpPr txBox="1"/>
          <p:nvPr>
            <p:ph type="title"/>
          </p:nvPr>
        </p:nvSpPr>
        <p:spPr>
          <a:xfrm>
            <a:off x="311700" y="2493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 sz="2220">
                <a:latin typeface="Roboto Black"/>
                <a:ea typeface="Roboto Black"/>
                <a:cs typeface="Roboto Black"/>
                <a:sym typeface="Roboto Black"/>
              </a:rPr>
              <a:t>DATOS INICIALES</a:t>
            </a:r>
            <a:endParaRPr b="1" sz="2288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2" name="Google Shape;102;p19"/>
          <p:cNvSpPr txBox="1"/>
          <p:nvPr/>
        </p:nvSpPr>
        <p:spPr>
          <a:xfrm>
            <a:off x="1121850" y="925625"/>
            <a:ext cx="5569800" cy="33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03" name="Google Shape;10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0598" y="696825"/>
            <a:ext cx="7102801" cy="424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0"/>
          <p:cNvSpPr txBox="1"/>
          <p:nvPr>
            <p:ph type="title"/>
          </p:nvPr>
        </p:nvSpPr>
        <p:spPr>
          <a:xfrm>
            <a:off x="311700" y="2067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 sz="2220">
                <a:latin typeface="Roboto Black"/>
                <a:ea typeface="Roboto Black"/>
                <a:cs typeface="Roboto Black"/>
                <a:sym typeface="Roboto Black"/>
              </a:rPr>
              <a:t>TRATAMIENTO INICIAL DE LOS DATOS</a:t>
            </a:r>
            <a:endParaRPr sz="2220">
              <a:latin typeface="Roboto Black"/>
              <a:ea typeface="Roboto Black"/>
              <a:cs typeface="Roboto Black"/>
              <a:sym typeface="Roboto Black"/>
            </a:endParaRPr>
          </a:p>
        </p:txBody>
      </p:sp>
      <p:pic>
        <p:nvPicPr>
          <p:cNvPr id="109" name="Google Shape;10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5775" y="1080475"/>
            <a:ext cx="7496175" cy="339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1"/>
          <p:cNvSpPr txBox="1"/>
          <p:nvPr>
            <p:ph type="title"/>
          </p:nvPr>
        </p:nvSpPr>
        <p:spPr>
          <a:xfrm>
            <a:off x="311700" y="2133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 sz="2220">
                <a:latin typeface="Roboto Black"/>
                <a:ea typeface="Roboto Black"/>
                <a:cs typeface="Roboto Black"/>
                <a:sym typeface="Roboto Black"/>
              </a:rPr>
              <a:t>PREPROCESAMIENTO</a:t>
            </a:r>
            <a:endParaRPr sz="2220">
              <a:latin typeface="Roboto Black"/>
              <a:ea typeface="Roboto Black"/>
              <a:cs typeface="Roboto Black"/>
              <a:sym typeface="Roboto Black"/>
            </a:endParaRPr>
          </a:p>
        </p:txBody>
      </p:sp>
      <p:pic>
        <p:nvPicPr>
          <p:cNvPr id="115" name="Google Shape;11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0525" y="786025"/>
            <a:ext cx="6162961" cy="413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ameday">
  <a:themeElements>
    <a:clrScheme name="Gameday">
      <a:dk1>
        <a:srgbClr val="4285F4"/>
      </a:dk1>
      <a:lt1>
        <a:srgbClr val="FFFFFF"/>
      </a:lt1>
      <a:dk2>
        <a:srgbClr val="666666"/>
      </a:dk2>
      <a:lt2>
        <a:srgbClr val="D9D9D9"/>
      </a:lt2>
      <a:accent1>
        <a:srgbClr val="455A64"/>
      </a:accent1>
      <a:accent2>
        <a:srgbClr val="607D8B"/>
      </a:accent2>
      <a:accent3>
        <a:srgbClr val="FF5722"/>
      </a:accent3>
      <a:accent4>
        <a:srgbClr val="D84315"/>
      </a:accent4>
      <a:accent5>
        <a:srgbClr val="1C3AA9"/>
      </a:accent5>
      <a:accent6>
        <a:srgbClr val="FFAB40"/>
      </a:accent6>
      <a:hlink>
        <a:srgbClr val="1C3AA9"/>
      </a:hlink>
      <a:folHlink>
        <a:srgbClr val="1C3AA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